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434" autoAdjust="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C4886B-B2AE-44B6-B929-5A939F8FBD85}" type="datetimeFigureOut">
              <a:rPr lang="en-US" smtClean="0"/>
              <a:t>8/16/2018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AC058C-FA8A-46F8-812B-7083456A83CA}" type="slidenum">
              <a:rPr lang="en-US" smtClean="0"/>
              <a:t>‹#›</a:t>
            </a:fld>
            <a:endParaRPr lang="en-US"/>
          </a:p>
        </p:txBody>
      </p:sp>
    </p:spTree>
    <p:extLst>
      <p:ext uri="{BB962C8B-B14F-4D97-AF65-F5344CB8AC3E}">
        <p14:creationId xmlns:p14="http://schemas.microsoft.com/office/powerpoint/2010/main" val="2811752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client has been having significant difficulties in attending to her treatment session. The  transportation service has been detrimental to the overall understanding  on her medical objectives.  Implementation of a program requires critical concepts  which define how different processes can help achieve the intended objective.  There is no specific  operational plan which created a very difficult focus on  client </a:t>
            </a:r>
            <a:r>
              <a:rPr lang="en-US" baseline="0" dirty="0" err="1" smtClean="0"/>
              <a:t>convinience</a:t>
            </a:r>
            <a:r>
              <a:rPr lang="en-US" baseline="0" dirty="0" smtClean="0"/>
              <a:t> especially considering that it is the only available option to the client.</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2</a:t>
            </a:fld>
            <a:endParaRPr lang="en-US"/>
          </a:p>
        </p:txBody>
      </p:sp>
    </p:spTree>
    <p:extLst>
      <p:ext uri="{BB962C8B-B14F-4D97-AF65-F5344CB8AC3E}">
        <p14:creationId xmlns:p14="http://schemas.microsoft.com/office/powerpoint/2010/main" val="1720656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Establishing a clear program that specifically focus on these groups of individual will convince most of them to come out and ensure a better wellbeing for all within the society.</a:t>
            </a:r>
            <a:r>
              <a:rPr lang="en-US" sz="1200" kern="1200" baseline="0" dirty="0" smtClean="0">
                <a:solidFill>
                  <a:schemeClr val="tx1"/>
                </a:solidFill>
                <a:effectLst/>
                <a:latin typeface="+mn-lt"/>
                <a:ea typeface="+mn-ea"/>
                <a:cs typeface="+mn-cs"/>
              </a:rPr>
              <a:t> there is no proper implementation process which could have defined a highly integrated focus on better transportation service. The state has the responsibility of managing the transportation program. The common concepts that are included in this case focus on improving the engagement in delivery of  the transport service.</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3</a:t>
            </a:fld>
            <a:endParaRPr lang="en-US"/>
          </a:p>
        </p:txBody>
      </p:sp>
    </p:spTree>
    <p:extLst>
      <p:ext uri="{BB962C8B-B14F-4D97-AF65-F5344CB8AC3E}">
        <p14:creationId xmlns:p14="http://schemas.microsoft.com/office/powerpoint/2010/main" val="1959888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transportation service program problem that has been discussed in the scenario.</a:t>
            </a:r>
            <a:r>
              <a:rPr lang="en-US" baseline="0" dirty="0" smtClean="0"/>
              <a:t> The client has </a:t>
            </a:r>
            <a:r>
              <a:rPr lang="en-US" dirty="0" smtClean="0"/>
              <a:t>been unable to fully attend all the treatment groups which were supposed to be three  treatment group session in a week. </a:t>
            </a:r>
            <a:r>
              <a:rPr lang="en-US" baseline="0" dirty="0" smtClean="0"/>
              <a:t> T</a:t>
            </a:r>
            <a:r>
              <a:rPr lang="en-US" dirty="0" smtClean="0"/>
              <a:t>his is the most crucial aspect in managing important process that define a successful</a:t>
            </a:r>
            <a:r>
              <a:rPr lang="en-US" baseline="0" dirty="0" smtClean="0"/>
              <a:t> transport system based on the available data.</a:t>
            </a:r>
            <a:endParaRPr lang="en-US" dirty="0" smtClean="0"/>
          </a:p>
          <a:p>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4</a:t>
            </a:fld>
            <a:endParaRPr lang="en-US"/>
          </a:p>
        </p:txBody>
      </p:sp>
    </p:spTree>
    <p:extLst>
      <p:ext uri="{BB962C8B-B14F-4D97-AF65-F5344CB8AC3E}">
        <p14:creationId xmlns:p14="http://schemas.microsoft.com/office/powerpoint/2010/main" val="2860213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Delivery</a:t>
            </a:r>
            <a:r>
              <a:rPr lang="en-US" baseline="0" dirty="0" smtClean="0"/>
              <a:t> of quality healthcare is influenced by important concepts that define a successful integration of important factors that define individual engagement. Social  factors include factors that influence individual, life and how they interact.  Transportation is based on  accessibility and crucial engagement  on increased focus on quality healthcare. Financial ability defines an improved focus where it would be easier to sue alternatives. Support from friends is important since it is based on successful integration of different level of interaction within the society. </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5</a:t>
            </a:fld>
            <a:endParaRPr lang="en-US"/>
          </a:p>
        </p:txBody>
      </p:sp>
    </p:spTree>
    <p:extLst>
      <p:ext uri="{BB962C8B-B14F-4D97-AF65-F5344CB8AC3E}">
        <p14:creationId xmlns:p14="http://schemas.microsoft.com/office/powerpoint/2010/main" val="3371884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Culture forms an integral aspect in human interaction especially when considering cross-cultural communication. The existing level of engagement depends on a number of important processes, which define the level of focus among individuals. Culture forms a key part of any societal development since it highlights the initial underlying issues that guide an individual understanding of what needs to be considered within a given environment.  The key concepts that need to considered</a:t>
            </a:r>
            <a:r>
              <a:rPr lang="en-US" sz="1200" kern="1200" baseline="0" dirty="0" smtClean="0">
                <a:solidFill>
                  <a:schemeClr val="tx1"/>
                </a:solidFill>
                <a:effectLst/>
                <a:latin typeface="+mn-lt"/>
                <a:ea typeface="+mn-ea"/>
                <a:cs typeface="+mn-cs"/>
              </a:rPr>
              <a:t> in this case include attitude of the client which is likely to be influenced by the difficult situation that the client is facing, patient beliefs, social norms and values which define an individual personality.</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6</a:t>
            </a:fld>
            <a:endParaRPr lang="en-US"/>
          </a:p>
        </p:txBody>
      </p:sp>
    </p:spTree>
    <p:extLst>
      <p:ext uri="{BB962C8B-B14F-4D97-AF65-F5344CB8AC3E}">
        <p14:creationId xmlns:p14="http://schemas.microsoft.com/office/powerpoint/2010/main" val="3876019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Mobility constraints are a major obstacle to disability-inclusive development, as they exacerbate the economic, social, and personal isolation of persons with disabilities, and tend to push them further into poverty. Transportation provides a vital lifeline for people with disabilities to access employment, education, healthcare, and community life. Transportation services allow individuals with disabilities to live independently within their communities. The Over-the-Road Bus Transportation Accessibility Act established accessibility requirements for over-the-road bus travel. These bus routes typically operate by picking up individuals on the road rather than at a terminal, and the companies often ignore compliance.</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7</a:t>
            </a:fld>
            <a:endParaRPr lang="en-US"/>
          </a:p>
        </p:txBody>
      </p:sp>
    </p:spTree>
    <p:extLst>
      <p:ext uri="{BB962C8B-B14F-4D97-AF65-F5344CB8AC3E}">
        <p14:creationId xmlns:p14="http://schemas.microsoft.com/office/powerpoint/2010/main" val="335207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needs of people with disability are crucial and thus it is important to ensure that they are effectively</a:t>
            </a:r>
            <a:r>
              <a:rPr lang="en-US" baseline="0" dirty="0" smtClean="0"/>
              <a:t> engaged where it is possible to achieve an improved focus on social and cultural elements. </a:t>
            </a:r>
            <a:r>
              <a:rPr lang="en-US" sz="1200" kern="1200" dirty="0" smtClean="0">
                <a:solidFill>
                  <a:schemeClr val="tx1"/>
                </a:solidFill>
                <a:effectLst/>
                <a:latin typeface="+mn-lt"/>
                <a:ea typeface="+mn-ea"/>
                <a:cs typeface="+mn-cs"/>
              </a:rPr>
              <a:t>The fact that a given society conducts its activities together helps in strengthening the key focus on major elements, which help link up members within a given society. Cultural dimensions provide a significant focus on the important role that culture play in creating a better environment where individuals can be able to interact effectively without any significant challenges. </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8</a:t>
            </a:fld>
            <a:endParaRPr lang="en-US"/>
          </a:p>
        </p:txBody>
      </p:sp>
    </p:spTree>
    <p:extLst>
      <p:ext uri="{BB962C8B-B14F-4D97-AF65-F5344CB8AC3E}">
        <p14:creationId xmlns:p14="http://schemas.microsoft.com/office/powerpoint/2010/main" val="3126754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state has an important </a:t>
            </a:r>
            <a:r>
              <a:rPr lang="en-US" dirty="0" err="1" smtClean="0"/>
              <a:t>tole</a:t>
            </a:r>
            <a:r>
              <a:rPr lang="en-US" dirty="0" smtClean="0"/>
              <a:t> in protecting the needs of all citizen regardless</a:t>
            </a:r>
            <a:r>
              <a:rPr lang="en-US" baseline="0" dirty="0" smtClean="0"/>
              <a:t> of  their physical or mental situation. Therefore they are effectively involved in defining important concepts that define a greater level of  success based on strategic concepts  such as  developing legislations that are able to help define a highly integrated focus on improved focus on the existing needs in developing a critical focus on the role of  state in transportation.</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9</a:t>
            </a:fld>
            <a:endParaRPr lang="en-US"/>
          </a:p>
        </p:txBody>
      </p:sp>
    </p:spTree>
    <p:extLst>
      <p:ext uri="{BB962C8B-B14F-4D97-AF65-F5344CB8AC3E}">
        <p14:creationId xmlns:p14="http://schemas.microsoft.com/office/powerpoint/2010/main" val="2543871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Transportation</a:t>
            </a:r>
            <a:r>
              <a:rPr lang="en-US" baseline="0" dirty="0" smtClean="0"/>
              <a:t> service requires the input of important processes that define a successful  concept that define  important measures that shape positive development. therefore </a:t>
            </a:r>
            <a:r>
              <a:rPr lang="en-US" dirty="0" smtClean="0"/>
              <a:t>The needs of people with disabilities are sensitive and thus require  a critical focus on important concepts  that define a successful understanding on key processes that define a successful  community development. Any funds</a:t>
            </a:r>
            <a:r>
              <a:rPr lang="en-US" baseline="0" dirty="0" smtClean="0"/>
              <a:t> used  to develop transportation service programs  are reimbursed  by the state government.</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10</a:t>
            </a:fld>
            <a:endParaRPr lang="en-US"/>
          </a:p>
        </p:txBody>
      </p:sp>
    </p:spTree>
    <p:extLst>
      <p:ext uri="{BB962C8B-B14F-4D97-AF65-F5344CB8AC3E}">
        <p14:creationId xmlns:p14="http://schemas.microsoft.com/office/powerpoint/2010/main" val="358705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successful transportation service </a:t>
            </a:r>
            <a:r>
              <a:rPr lang="en-US" baseline="0" dirty="0" smtClean="0"/>
              <a:t> provides an integral focus on important concepts which define a successful engagement in improving patient  welfare through strategic understanding on crucial concepts. </a:t>
            </a:r>
            <a:r>
              <a:rPr lang="en-US" sz="1200" b="0" i="0" kern="1200" dirty="0" smtClean="0">
                <a:solidFill>
                  <a:schemeClr val="tx1"/>
                </a:solidFill>
                <a:effectLst/>
                <a:latin typeface="+mn-lt"/>
                <a:ea typeface="+mn-ea"/>
                <a:cs typeface="+mn-cs"/>
              </a:rPr>
              <a:t>When considering the cost of accessibility, you also need to keep in mind that universal design does not just improve the mobility of persons with disabilities, but brings co-benefits to many others. Improving patient safety is a priority which is integral to achieving a high level of success.</a:t>
            </a:r>
            <a:r>
              <a:rPr lang="en-US" sz="1200" b="0" i="0" kern="1200" baseline="0" dirty="0" smtClean="0">
                <a:solidFill>
                  <a:schemeClr val="tx1"/>
                </a:solidFill>
                <a:effectLst/>
                <a:latin typeface="+mn-lt"/>
                <a:ea typeface="+mn-ea"/>
                <a:cs typeface="+mn-cs"/>
              </a:rPr>
              <a:t> the success of any therapy of medical attention should be based on strong transportation service.</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11</a:t>
            </a:fld>
            <a:endParaRPr lang="en-US"/>
          </a:p>
        </p:txBody>
      </p:sp>
    </p:spTree>
    <p:extLst>
      <p:ext uri="{BB962C8B-B14F-4D97-AF65-F5344CB8AC3E}">
        <p14:creationId xmlns:p14="http://schemas.microsoft.com/office/powerpoint/2010/main" val="3663196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12</a:t>
            </a:fld>
            <a:endParaRPr lang="en-US"/>
          </a:p>
        </p:txBody>
      </p:sp>
    </p:spTree>
    <p:extLst>
      <p:ext uri="{BB962C8B-B14F-4D97-AF65-F5344CB8AC3E}">
        <p14:creationId xmlns:p14="http://schemas.microsoft.com/office/powerpoint/2010/main" val="42334827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8/16/2018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8/16/2018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Transportation services for people with disabilities</a:t>
            </a:r>
            <a:endParaRPr lang="en-US" dirty="0"/>
          </a:p>
        </p:txBody>
      </p:sp>
      <p:sp>
        <p:nvSpPr>
          <p:cNvPr id="3" name="Subtitle 2"/>
          <p:cNvSpPr>
            <a:spLocks noGrp="1"/>
          </p:cNvSpPr>
          <p:nvPr>
            <p:ph type="subTitle" idx="1"/>
          </p:nvPr>
        </p:nvSpPr>
        <p:spPr/>
        <p:txBody>
          <a:bodyPr/>
          <a:lstStyle/>
          <a:p>
            <a:r>
              <a:rPr lang="en-US" dirty="0" smtClean="0"/>
              <a:t>Name </a:t>
            </a:r>
          </a:p>
          <a:p>
            <a:r>
              <a:rPr lang="en-US" dirty="0" smtClean="0"/>
              <a:t>Institution </a:t>
            </a:r>
            <a:endParaRPr lang="en-US" dirty="0"/>
          </a:p>
        </p:txBody>
      </p:sp>
    </p:spTree>
    <p:extLst>
      <p:ext uri="{BB962C8B-B14F-4D97-AF65-F5344CB8AC3E}">
        <p14:creationId xmlns:p14="http://schemas.microsoft.com/office/powerpoint/2010/main" val="3761715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a:t>
            </a:r>
            <a:r>
              <a:rPr lang="en-US" dirty="0"/>
              <a:t>w</a:t>
            </a:r>
          </a:p>
        </p:txBody>
      </p:sp>
      <p:sp>
        <p:nvSpPr>
          <p:cNvPr id="3" name="Content Placeholder 2"/>
          <p:cNvSpPr>
            <a:spLocks noGrp="1"/>
          </p:cNvSpPr>
          <p:nvPr>
            <p:ph idx="1"/>
          </p:nvPr>
        </p:nvSpPr>
        <p:spPr/>
        <p:txBody>
          <a:bodyPr/>
          <a:lstStyle/>
          <a:p>
            <a:r>
              <a:rPr lang="en-US" dirty="0" smtClean="0"/>
              <a:t>The state funded transportation program has been unable to achieve its intended objectives</a:t>
            </a:r>
          </a:p>
          <a:p>
            <a:r>
              <a:rPr lang="en-US" dirty="0" smtClean="0"/>
              <a:t>The program does not have a clear operational plan which has  significantly inconvenienced users.</a:t>
            </a:r>
          </a:p>
          <a:p>
            <a:r>
              <a:rPr lang="en-US" dirty="0" smtClean="0"/>
              <a:t>Users have remained stranded because they are  to rely on the transportation program despite the emphasis  on improved transportation network hen launching the system.</a:t>
            </a:r>
            <a:endParaRPr lang="en-US" dirty="0"/>
          </a:p>
        </p:txBody>
      </p:sp>
    </p:spTree>
    <p:extLst>
      <p:ext uri="{BB962C8B-B14F-4D97-AF65-F5344CB8AC3E}">
        <p14:creationId xmlns:p14="http://schemas.microsoft.com/office/powerpoint/2010/main" val="3710086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a:t>
            </a:r>
            <a:endParaRPr lang="en-US" dirty="0"/>
          </a:p>
        </p:txBody>
      </p:sp>
      <p:sp>
        <p:nvSpPr>
          <p:cNvPr id="3" name="Content Placeholder 2"/>
          <p:cNvSpPr>
            <a:spLocks noGrp="1"/>
          </p:cNvSpPr>
          <p:nvPr>
            <p:ph idx="1"/>
          </p:nvPr>
        </p:nvSpPr>
        <p:spPr/>
        <p:txBody>
          <a:bodyPr/>
          <a:lstStyle/>
          <a:p>
            <a:r>
              <a:rPr lang="en-US" dirty="0" smtClean="0"/>
              <a:t>Lack of a proper implementation process has been a significant issue considering that there is no proper organization where users can have a clear plan  which would help in limiting the amount of time lost in waiting.</a:t>
            </a:r>
          </a:p>
          <a:p>
            <a:r>
              <a:rPr lang="en-US" dirty="0" smtClean="0"/>
              <a:t>The statehouse has the responsibility to ensuring that the program is operational through integration of better operational  elements.</a:t>
            </a:r>
            <a:endParaRPr lang="en-US" dirty="0"/>
          </a:p>
        </p:txBody>
      </p:sp>
    </p:spTree>
    <p:extLst>
      <p:ext uri="{BB962C8B-B14F-4D97-AF65-F5344CB8AC3E}">
        <p14:creationId xmlns:p14="http://schemas.microsoft.com/office/powerpoint/2010/main" val="1714402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impact of the problem</a:t>
            </a:r>
            <a:endParaRPr lang="en-US" dirty="0"/>
          </a:p>
        </p:txBody>
      </p:sp>
      <p:sp>
        <p:nvSpPr>
          <p:cNvPr id="3" name="Content Placeholder 2"/>
          <p:cNvSpPr>
            <a:spLocks noGrp="1"/>
          </p:cNvSpPr>
          <p:nvPr>
            <p:ph idx="1"/>
          </p:nvPr>
        </p:nvSpPr>
        <p:spPr/>
        <p:txBody>
          <a:bodyPr/>
          <a:lstStyle/>
          <a:p>
            <a:r>
              <a:rPr lang="en-US" dirty="0" smtClean="0"/>
              <a:t>The client has been unable to fully attend all the treatment groups which were supposed to be three  treatment group session in a week.</a:t>
            </a:r>
          </a:p>
          <a:p>
            <a:r>
              <a:rPr lang="en-US" dirty="0" smtClean="0"/>
              <a:t>The inability to attend all the treatment groups has increased the client visit to emergency room</a:t>
            </a:r>
          </a:p>
          <a:p>
            <a:r>
              <a:rPr lang="en-US" dirty="0" smtClean="0"/>
              <a:t>The inability to predict timeframe for BTC has led the client wasting a lot of time.</a:t>
            </a:r>
            <a:endParaRPr lang="en-US" dirty="0"/>
          </a:p>
        </p:txBody>
      </p:sp>
    </p:spTree>
    <p:extLst>
      <p:ext uri="{BB962C8B-B14F-4D97-AF65-F5344CB8AC3E}">
        <p14:creationId xmlns:p14="http://schemas.microsoft.com/office/powerpoint/2010/main" val="2665875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and cultural factors  to </a:t>
            </a:r>
            <a:r>
              <a:rPr lang="en-US" dirty="0" smtClean="0"/>
              <a:t>be </a:t>
            </a:r>
            <a:r>
              <a:rPr lang="en-US" dirty="0" smtClean="0"/>
              <a:t>considered</a:t>
            </a:r>
            <a:endParaRPr lang="en-US" dirty="0"/>
          </a:p>
        </p:txBody>
      </p:sp>
      <p:sp>
        <p:nvSpPr>
          <p:cNvPr id="3" name="Content Placeholder 2"/>
          <p:cNvSpPr>
            <a:spLocks noGrp="1"/>
          </p:cNvSpPr>
          <p:nvPr>
            <p:ph idx="1"/>
          </p:nvPr>
        </p:nvSpPr>
        <p:spPr>
          <a:xfrm>
            <a:off x="1141412" y="2249486"/>
            <a:ext cx="9905999" cy="4049713"/>
          </a:xfrm>
        </p:spPr>
        <p:txBody>
          <a:bodyPr>
            <a:normAutofit/>
          </a:bodyPr>
          <a:lstStyle/>
          <a:p>
            <a:r>
              <a:rPr lang="en-US" dirty="0" smtClean="0"/>
              <a:t>Delivery of quality healthcare is a process that integrates different processes. The inability to provide effective transportation affects the delivery of care.</a:t>
            </a:r>
          </a:p>
          <a:p>
            <a:r>
              <a:rPr lang="en-US" dirty="0" smtClean="0"/>
              <a:t>Social factors  are the conditions that e live in, learn, work and play in. </a:t>
            </a:r>
            <a:r>
              <a:rPr lang="en-US" dirty="0"/>
              <a:t> </a:t>
            </a:r>
            <a:r>
              <a:rPr lang="en-US" dirty="0" smtClean="0"/>
              <a:t>They include</a:t>
            </a:r>
          </a:p>
          <a:p>
            <a:r>
              <a:rPr lang="en-US" dirty="0" smtClean="0"/>
              <a:t>Transportation</a:t>
            </a:r>
          </a:p>
          <a:p>
            <a:r>
              <a:rPr lang="en-US" dirty="0" smtClean="0"/>
              <a:t>Financial ability </a:t>
            </a:r>
          </a:p>
          <a:p>
            <a:r>
              <a:rPr lang="en-US" dirty="0" smtClean="0"/>
              <a:t>Support from friend</a:t>
            </a:r>
          </a:p>
          <a:p>
            <a:endParaRPr lang="en-US" dirty="0"/>
          </a:p>
        </p:txBody>
      </p:sp>
    </p:spTree>
    <p:extLst>
      <p:ext uri="{BB962C8B-B14F-4D97-AF65-F5344CB8AC3E}">
        <p14:creationId xmlns:p14="http://schemas.microsoft.com/office/powerpoint/2010/main" val="1730060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and cultural factors  to be considered</a:t>
            </a:r>
            <a:endParaRPr lang="en-US" dirty="0"/>
          </a:p>
        </p:txBody>
      </p:sp>
      <p:sp>
        <p:nvSpPr>
          <p:cNvPr id="3" name="Content Placeholder 2"/>
          <p:cNvSpPr>
            <a:spLocks noGrp="1"/>
          </p:cNvSpPr>
          <p:nvPr>
            <p:ph idx="1"/>
          </p:nvPr>
        </p:nvSpPr>
        <p:spPr/>
        <p:txBody>
          <a:bodyPr>
            <a:normAutofit lnSpcReduction="10000"/>
          </a:bodyPr>
          <a:lstStyle/>
          <a:p>
            <a:r>
              <a:rPr lang="en-US" dirty="0" smtClean="0"/>
              <a:t>Cultural factors – these are factors that influence basic concepts that explain the underlying individual understanding on quality healthcare and how it can be delivered based on the existing concerns These factors include :</a:t>
            </a:r>
          </a:p>
          <a:p>
            <a:r>
              <a:rPr lang="en-US" dirty="0" smtClean="0"/>
              <a:t>Patient beliefs </a:t>
            </a:r>
          </a:p>
          <a:p>
            <a:r>
              <a:rPr lang="en-US" dirty="0" smtClean="0"/>
              <a:t>Attitude </a:t>
            </a:r>
          </a:p>
          <a:p>
            <a:r>
              <a:rPr lang="en-US" dirty="0" smtClean="0"/>
              <a:t>Social norms</a:t>
            </a:r>
          </a:p>
          <a:p>
            <a:r>
              <a:rPr lang="en-US" dirty="0" smtClean="0"/>
              <a:t>Values </a:t>
            </a:r>
            <a:endParaRPr lang="en-US" dirty="0"/>
          </a:p>
        </p:txBody>
      </p:sp>
    </p:spTree>
    <p:extLst>
      <p:ext uri="{BB962C8B-B14F-4D97-AF65-F5344CB8AC3E}">
        <p14:creationId xmlns:p14="http://schemas.microsoft.com/office/powerpoint/2010/main" val="3309451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 transportation </a:t>
            </a:r>
            <a:r>
              <a:rPr lang="en-US" dirty="0"/>
              <a:t>services available in the </a:t>
            </a:r>
            <a:r>
              <a:rPr lang="en-US" dirty="0" smtClean="0"/>
              <a:t>area  Available transportation in my community </a:t>
            </a:r>
            <a:endParaRPr lang="en-US" dirty="0"/>
          </a:p>
        </p:txBody>
      </p:sp>
      <p:sp>
        <p:nvSpPr>
          <p:cNvPr id="3" name="Content Placeholder 2"/>
          <p:cNvSpPr>
            <a:spLocks noGrp="1"/>
          </p:cNvSpPr>
          <p:nvPr>
            <p:ph idx="1"/>
          </p:nvPr>
        </p:nvSpPr>
        <p:spPr/>
        <p:txBody>
          <a:bodyPr/>
          <a:lstStyle/>
          <a:p>
            <a:r>
              <a:rPr lang="en-US" dirty="0" smtClean="0"/>
              <a:t>People with disabilities usually have a difficult task in moving from one location to another. </a:t>
            </a:r>
          </a:p>
          <a:p>
            <a:r>
              <a:rPr lang="en-US" dirty="0" smtClean="0"/>
              <a:t>However different communities have sought to implement different policies which  can help people with disability  move with ease. </a:t>
            </a:r>
          </a:p>
          <a:p>
            <a:r>
              <a:rPr lang="en-US" dirty="0" smtClean="0"/>
              <a:t>Within my community, </a:t>
            </a:r>
            <a:r>
              <a:rPr lang="en-US" dirty="0" smtClean="0"/>
              <a:t>specialized over the road </a:t>
            </a:r>
            <a:r>
              <a:rPr lang="en-US" dirty="0" smtClean="0"/>
              <a:t>buses with specific pick up points for people with disabilities have been operational  where it is easier to people with disability within the community to move.</a:t>
            </a:r>
            <a:endParaRPr lang="en-US" dirty="0"/>
          </a:p>
        </p:txBody>
      </p:sp>
    </p:spTree>
    <p:extLst>
      <p:ext uri="{BB962C8B-B14F-4D97-AF65-F5344CB8AC3E}">
        <p14:creationId xmlns:p14="http://schemas.microsoft.com/office/powerpoint/2010/main" val="2606682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and cultural factors that impact on use of the transportation system</a:t>
            </a:r>
            <a:endParaRPr lang="en-US" dirty="0"/>
          </a:p>
        </p:txBody>
      </p:sp>
      <p:sp>
        <p:nvSpPr>
          <p:cNvPr id="3" name="Content Placeholder 2"/>
          <p:cNvSpPr>
            <a:spLocks noGrp="1"/>
          </p:cNvSpPr>
          <p:nvPr>
            <p:ph idx="1"/>
          </p:nvPr>
        </p:nvSpPr>
        <p:spPr/>
        <p:txBody>
          <a:bodyPr/>
          <a:lstStyle/>
          <a:p>
            <a:r>
              <a:rPr lang="en-US" dirty="0" smtClean="0"/>
              <a:t>The social factors that  influence the transportation system include  </a:t>
            </a:r>
          </a:p>
          <a:p>
            <a:r>
              <a:rPr lang="en-US" dirty="0"/>
              <a:t>A</a:t>
            </a:r>
            <a:r>
              <a:rPr lang="en-US" dirty="0" smtClean="0"/>
              <a:t>ccessibility</a:t>
            </a:r>
          </a:p>
          <a:p>
            <a:r>
              <a:rPr lang="en-US" dirty="0" smtClean="0"/>
              <a:t> Knowledge</a:t>
            </a:r>
          </a:p>
          <a:p>
            <a:r>
              <a:rPr lang="en-US" dirty="0" smtClean="0"/>
              <a:t> </a:t>
            </a:r>
            <a:r>
              <a:rPr lang="en-US" dirty="0"/>
              <a:t>I</a:t>
            </a:r>
            <a:r>
              <a:rPr lang="en-US" dirty="0" smtClean="0"/>
              <a:t>ndividual status in the economy.</a:t>
            </a:r>
          </a:p>
          <a:p>
            <a:r>
              <a:rPr lang="en-US" dirty="0" smtClean="0"/>
              <a:t>The cultural </a:t>
            </a:r>
            <a:r>
              <a:rPr lang="en-US" dirty="0"/>
              <a:t> </a:t>
            </a:r>
            <a:r>
              <a:rPr lang="en-US" dirty="0" smtClean="0"/>
              <a:t>factors that have a significant influence on the transportation service include individual beliefs, values and attitude.</a:t>
            </a:r>
            <a:endParaRPr lang="en-US" dirty="0"/>
          </a:p>
        </p:txBody>
      </p:sp>
    </p:spTree>
    <p:extLst>
      <p:ext uri="{BB962C8B-B14F-4D97-AF65-F5344CB8AC3E}">
        <p14:creationId xmlns:p14="http://schemas.microsoft.com/office/powerpoint/2010/main" val="2284513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funding policies </a:t>
            </a:r>
            <a:endParaRPr lang="en-US" dirty="0"/>
          </a:p>
        </p:txBody>
      </p:sp>
      <p:sp>
        <p:nvSpPr>
          <p:cNvPr id="3" name="Content Placeholder 2"/>
          <p:cNvSpPr>
            <a:spLocks noGrp="1"/>
          </p:cNvSpPr>
          <p:nvPr>
            <p:ph idx="1"/>
          </p:nvPr>
        </p:nvSpPr>
        <p:spPr/>
        <p:txBody>
          <a:bodyPr/>
          <a:lstStyle/>
          <a:p>
            <a:r>
              <a:rPr lang="en-US" dirty="0" smtClean="0"/>
              <a:t>The state has been engaged in maintenance of the system and ensuring that buses are fitted with safety pads to help people with disabilities enter and exit these vehicles with ease and within the designated places.</a:t>
            </a:r>
          </a:p>
          <a:p>
            <a:r>
              <a:rPr lang="en-US" dirty="0" smtClean="0"/>
              <a:t>The implementation of important legislation regarding the protection of the needs and rights of individuals with disabilities has been essential in promoting positive engagement within the society</a:t>
            </a:r>
            <a:endParaRPr lang="en-US" dirty="0"/>
          </a:p>
        </p:txBody>
      </p:sp>
    </p:spTree>
    <p:extLst>
      <p:ext uri="{BB962C8B-B14F-4D97-AF65-F5344CB8AC3E}">
        <p14:creationId xmlns:p14="http://schemas.microsoft.com/office/powerpoint/2010/main" val="2985077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 funding policies </a:t>
            </a:r>
            <a:endParaRPr lang="en-US" dirty="0"/>
          </a:p>
        </p:txBody>
      </p:sp>
      <p:sp>
        <p:nvSpPr>
          <p:cNvPr id="3" name="Content Placeholder 2"/>
          <p:cNvSpPr>
            <a:spLocks noGrp="1"/>
          </p:cNvSpPr>
          <p:nvPr>
            <p:ph idx="1"/>
          </p:nvPr>
        </p:nvSpPr>
        <p:spPr/>
        <p:txBody>
          <a:bodyPr/>
          <a:lstStyle/>
          <a:p>
            <a:r>
              <a:rPr lang="en-US" dirty="0" smtClean="0"/>
              <a:t>The state has implemented a task force to manage the transportation system which ensures that the needs of all stakeholders are taken care of.</a:t>
            </a:r>
          </a:p>
          <a:p>
            <a:r>
              <a:rPr lang="en-US" dirty="0" smtClean="0"/>
              <a:t>The needs of people with disabilities are sensitive and thus require  a critical focus on important concepts  that define a successful understanding on key processes that define a successful  community development.</a:t>
            </a:r>
          </a:p>
          <a:p>
            <a:r>
              <a:rPr lang="en-US" dirty="0" smtClean="0"/>
              <a:t>Reimbursing the major players who maintain these systems is organized by the state department of transport.</a:t>
            </a:r>
            <a:endParaRPr lang="en-US" dirty="0"/>
          </a:p>
        </p:txBody>
      </p:sp>
    </p:spTree>
    <p:extLst>
      <p:ext uri="{BB962C8B-B14F-4D97-AF65-F5344CB8AC3E}">
        <p14:creationId xmlns:p14="http://schemas.microsoft.com/office/powerpoint/2010/main" val="543549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a:t>the impact of transportation services on treatment for clients in general</a:t>
            </a:r>
          </a:p>
        </p:txBody>
      </p:sp>
      <p:sp>
        <p:nvSpPr>
          <p:cNvPr id="3" name="Content Placeholder 2"/>
          <p:cNvSpPr>
            <a:spLocks noGrp="1"/>
          </p:cNvSpPr>
          <p:nvPr>
            <p:ph idx="1"/>
          </p:nvPr>
        </p:nvSpPr>
        <p:spPr/>
        <p:txBody>
          <a:bodyPr/>
          <a:lstStyle/>
          <a:p>
            <a:r>
              <a:rPr lang="en-US" dirty="0" smtClean="0"/>
              <a:t>Failure to attend all therapy sessions limits the ability to get desired results which risks the wellbeing of a patient.</a:t>
            </a:r>
          </a:p>
          <a:p>
            <a:r>
              <a:rPr lang="en-US" dirty="0" smtClean="0"/>
              <a:t>Patients are continuously disturbed psychological because they are not sure on whether they  get means of transport back home.</a:t>
            </a:r>
          </a:p>
          <a:p>
            <a:r>
              <a:rPr lang="en-US" dirty="0" smtClean="0"/>
              <a:t>Good transportation system ensures that patients concentrate on the treatment rather than their challenges which ensures quick recovery.</a:t>
            </a:r>
          </a:p>
          <a:p>
            <a:endParaRPr lang="en-US" dirty="0"/>
          </a:p>
        </p:txBody>
      </p:sp>
    </p:spTree>
    <p:extLst>
      <p:ext uri="{BB962C8B-B14F-4D97-AF65-F5344CB8AC3E}">
        <p14:creationId xmlns:p14="http://schemas.microsoft.com/office/powerpoint/2010/main" val="4221906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1141412" y="1675329"/>
            <a:ext cx="9905999" cy="4789266"/>
          </a:xfrm>
        </p:spPr>
        <p:txBody>
          <a:bodyPr>
            <a:normAutofit fontScale="92500" lnSpcReduction="10000"/>
          </a:bodyPr>
          <a:lstStyle/>
          <a:p>
            <a:r>
              <a:rPr lang="en-US" dirty="0"/>
              <a:t>Dutta, A., </a:t>
            </a:r>
            <a:r>
              <a:rPr lang="en-US" dirty="0" err="1"/>
              <a:t>Gervey</a:t>
            </a:r>
            <a:r>
              <a:rPr lang="en-US" dirty="0"/>
              <a:t>, R., Chan, F., Chou, C. C., &amp; </a:t>
            </a:r>
            <a:r>
              <a:rPr lang="en-US" dirty="0" err="1"/>
              <a:t>Ditchman</a:t>
            </a:r>
            <a:r>
              <a:rPr lang="en-US" dirty="0"/>
              <a:t>, N. (2008). Vocational rehabilitation services and employment outcomes for people with disabilities: A United States study. </a:t>
            </a:r>
            <a:r>
              <a:rPr lang="en-US" i="1" dirty="0"/>
              <a:t>Journal of occupational rehabilitation</a:t>
            </a:r>
            <a:r>
              <a:rPr lang="en-US" dirty="0"/>
              <a:t>, </a:t>
            </a:r>
            <a:r>
              <a:rPr lang="en-US" i="1" dirty="0"/>
              <a:t>18</a:t>
            </a:r>
            <a:r>
              <a:rPr lang="en-US" dirty="0"/>
              <a:t>(4), 326</a:t>
            </a:r>
            <a:r>
              <a:rPr lang="en-US" dirty="0" smtClean="0"/>
              <a:t>.</a:t>
            </a:r>
          </a:p>
          <a:p>
            <a:r>
              <a:rPr lang="en-US" dirty="0"/>
              <a:t>Kroll, T., Jones, G. C., </a:t>
            </a:r>
            <a:r>
              <a:rPr lang="en-US" dirty="0" err="1"/>
              <a:t>Kehn</a:t>
            </a:r>
            <a:r>
              <a:rPr lang="en-US" dirty="0"/>
              <a:t>, M., &amp; </a:t>
            </a:r>
            <a:r>
              <a:rPr lang="en-US" dirty="0" err="1"/>
              <a:t>Neri</a:t>
            </a:r>
            <a:r>
              <a:rPr lang="en-US" dirty="0"/>
              <a:t>, M. T. (2006). Barriers and strategies affecting the </a:t>
            </a:r>
            <a:r>
              <a:rPr lang="en-US" dirty="0" err="1"/>
              <a:t>utilisation</a:t>
            </a:r>
            <a:r>
              <a:rPr lang="en-US" dirty="0"/>
              <a:t> of primary preventive services for people with physical disabilities: a qualitative inquiry. </a:t>
            </a:r>
            <a:r>
              <a:rPr lang="en-US" i="1" dirty="0"/>
              <a:t>Health &amp; social care in the community</a:t>
            </a:r>
            <a:r>
              <a:rPr lang="en-US" dirty="0"/>
              <a:t>, </a:t>
            </a:r>
            <a:r>
              <a:rPr lang="en-US" i="1" dirty="0"/>
              <a:t>14</a:t>
            </a:r>
            <a:r>
              <a:rPr lang="en-US" dirty="0"/>
              <a:t>(4), 284-293</a:t>
            </a:r>
            <a:r>
              <a:rPr lang="en-US" dirty="0" smtClean="0"/>
              <a:t>.</a:t>
            </a:r>
          </a:p>
          <a:p>
            <a:r>
              <a:rPr lang="en-US" dirty="0" err="1"/>
              <a:t>Scheer</a:t>
            </a:r>
            <a:r>
              <a:rPr lang="en-US" dirty="0"/>
              <a:t>, J., Kroll, T., </a:t>
            </a:r>
            <a:r>
              <a:rPr lang="en-US" dirty="0" err="1"/>
              <a:t>Neri</a:t>
            </a:r>
            <a:r>
              <a:rPr lang="en-US" dirty="0"/>
              <a:t>, M. T., &amp; Beatty, P. (2003). Access barriers for persons with disabilities: the consumer's perspective. </a:t>
            </a:r>
            <a:r>
              <a:rPr lang="en-US" i="1" dirty="0"/>
              <a:t>Journal of Disability Policy Studies</a:t>
            </a:r>
            <a:r>
              <a:rPr lang="en-US" dirty="0"/>
              <a:t>, </a:t>
            </a:r>
            <a:r>
              <a:rPr lang="en-US" i="1" dirty="0"/>
              <a:t>13</a:t>
            </a:r>
            <a:r>
              <a:rPr lang="en-US" dirty="0"/>
              <a:t>(4), 221-230</a:t>
            </a:r>
            <a:r>
              <a:rPr lang="en-US" dirty="0" smtClean="0"/>
              <a:t>.</a:t>
            </a:r>
          </a:p>
          <a:p>
            <a:r>
              <a:rPr lang="en-US" dirty="0" err="1"/>
              <a:t>Litman</a:t>
            </a:r>
            <a:r>
              <a:rPr lang="en-US" dirty="0"/>
              <a:t>, T., &amp; Burwell, D. (2006). Issues in sustainable transportation. </a:t>
            </a:r>
            <a:r>
              <a:rPr lang="en-US" i="1" dirty="0"/>
              <a:t>International Journal of Global Environmental Issues</a:t>
            </a:r>
            <a:r>
              <a:rPr lang="en-US" dirty="0"/>
              <a:t>, </a:t>
            </a:r>
            <a:r>
              <a:rPr lang="en-US" i="1" dirty="0"/>
              <a:t>6</a:t>
            </a:r>
            <a:r>
              <a:rPr lang="en-US" dirty="0"/>
              <a:t>(4), 331-347.</a:t>
            </a:r>
            <a:endParaRPr lang="en-US" dirty="0"/>
          </a:p>
        </p:txBody>
      </p:sp>
    </p:spTree>
    <p:extLst>
      <p:ext uri="{BB962C8B-B14F-4D97-AF65-F5344CB8AC3E}">
        <p14:creationId xmlns:p14="http://schemas.microsoft.com/office/powerpoint/2010/main" val="7368266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249</TotalTime>
  <Words>1552</Words>
  <Application>Microsoft Office PowerPoint</Application>
  <PresentationFormat>Widescreen</PresentationFormat>
  <Paragraphs>73</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Trebuchet MS</vt:lpstr>
      <vt:lpstr>Tw Cen MT</vt:lpstr>
      <vt:lpstr>Circuit</vt:lpstr>
      <vt:lpstr>Transportation services for people with disabilities</vt:lpstr>
      <vt:lpstr>Overview</vt:lpstr>
      <vt:lpstr>Overview</vt:lpstr>
      <vt:lpstr>The impact of the problem</vt:lpstr>
      <vt:lpstr>Social and cultural factors  to be considered</vt:lpstr>
      <vt:lpstr>Social and cultural factors  to be considered</vt:lpstr>
      <vt:lpstr>B. transportation services available in the area  Available transportation in my community </vt:lpstr>
      <vt:lpstr>Social and cultural factors that impact on use of the transportation system</vt:lpstr>
      <vt:lpstr>State funding policies </vt:lpstr>
      <vt:lpstr>State funding policies </vt:lpstr>
      <vt:lpstr> the impact of transportation services on treatment for clients in general</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Owner</cp:lastModifiedBy>
  <cp:revision>27</cp:revision>
  <dcterms:created xsi:type="dcterms:W3CDTF">2018-08-02T03:07:55Z</dcterms:created>
  <dcterms:modified xsi:type="dcterms:W3CDTF">2018-08-16T19:57:43Z</dcterms:modified>
</cp:coreProperties>
</file>